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1"/>
    <p:sldMasterId id="2147484452" r:id="rId2"/>
  </p:sldMasterIdLst>
  <p:handoutMasterIdLst>
    <p:handoutMasterId r:id="rId32"/>
  </p:handoutMasterIdLst>
  <p:sldIdLst>
    <p:sldId id="351" r:id="rId3"/>
    <p:sldId id="352" r:id="rId4"/>
    <p:sldId id="316" r:id="rId5"/>
    <p:sldId id="353" r:id="rId6"/>
    <p:sldId id="354" r:id="rId7"/>
    <p:sldId id="314" r:id="rId8"/>
    <p:sldId id="315" r:id="rId9"/>
    <p:sldId id="317" r:id="rId10"/>
    <p:sldId id="329" r:id="rId11"/>
    <p:sldId id="319" r:id="rId12"/>
    <p:sldId id="321" r:id="rId13"/>
    <p:sldId id="324" r:id="rId14"/>
    <p:sldId id="323" r:id="rId15"/>
    <p:sldId id="328" r:id="rId16"/>
    <p:sldId id="355" r:id="rId17"/>
    <p:sldId id="356" r:id="rId18"/>
    <p:sldId id="326" r:id="rId19"/>
    <p:sldId id="327" r:id="rId20"/>
    <p:sldId id="334" r:id="rId21"/>
    <p:sldId id="335" r:id="rId22"/>
    <p:sldId id="336" r:id="rId23"/>
    <p:sldId id="337" r:id="rId24"/>
    <p:sldId id="338" r:id="rId25"/>
    <p:sldId id="350" r:id="rId26"/>
    <p:sldId id="339" r:id="rId27"/>
    <p:sldId id="341" r:id="rId28"/>
    <p:sldId id="340" r:id="rId29"/>
    <p:sldId id="35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33" userDrawn="1">
          <p15:clr>
            <a:srgbClr val="A4A3A4"/>
          </p15:clr>
        </p15:guide>
        <p15:guide id="1" pos="38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33">
          <p15:clr>
            <a:srgbClr val="A4A3A4"/>
          </p15:clr>
        </p15:guide>
        <p15:guide id="4" pos="38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595"/>
    <a:srgbClr val="1BADA6"/>
    <a:srgbClr val="63BDC9"/>
    <a:srgbClr val="A8D8D7"/>
    <a:srgbClr val="62A9BA"/>
    <a:srgbClr val="82CFDE"/>
    <a:srgbClr val="82BBC8"/>
    <a:srgbClr val="52BDD2"/>
    <a:srgbClr val="F6647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561" autoAdjust="0"/>
  </p:normalViewPr>
  <p:slideViewPr>
    <p:cSldViewPr snapToGrid="0" snapToObjects="1">
      <p:cViewPr varScale="1">
        <p:scale>
          <a:sx n="116" d="100"/>
          <a:sy n="116" d="100"/>
        </p:scale>
        <p:origin x="342" y="63"/>
      </p:cViewPr>
      <p:guideLst>
        <p:guide orient="horz" pos="2133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145"/>
        <p:guide pos="2160"/>
        <p:guide orient="horz" pos="2133"/>
        <p:guide pos="38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39E31A9-4599-4FBD-894F-F11BE5421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83FF0-A361-4A20-9B2D-C1CD747C9F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B073-D32C-4981-A0CE-D38000E4E52C}" type="datetimeFigureOut">
              <a:rPr lang="ko-KR" altLang="en-US" smtClean="0"/>
              <a:t>2021-09-14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6479B-CE4A-48D7-BFAE-427DB008F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14/09/2021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hf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51635" y="374015"/>
            <a:ext cx="9789160" cy="15468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 이용한</a:t>
            </a:r>
            <a:br>
              <a:rPr lang="ko-KR" altLang="en-US" sz="6000" dirty="0">
                <a:latin typeface="배달의민족 을지로체 TTF" charset="0"/>
                <a:ea typeface="배달의민족 을지로체 TTF" charset="0"/>
              </a:rPr>
            </a:b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흑점 데이터 시각화 및 개수 예측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46445" y="4852035"/>
            <a:ext cx="6548120" cy="12636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&lt;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R과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활용한 빅데이터 시각화 과정&gt;</a:t>
            </a:r>
            <a:r>
              <a:rPr lang="ko-KR" altLang="en-US" dirty="0"/>
              <a:t>							</a:t>
            </a: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6798310" y="539686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이건한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결측치,인덱스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Calibri Light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32180" y="4719320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" y="1411605"/>
            <a:ext cx="1882775" cy="2507615"/>
          </a:xfrm>
          <a:prstGeom prst="rect">
            <a:avLst/>
          </a:prstGeom>
          <a:noFill/>
        </p:spPr>
      </p:pic>
      <p:pic>
        <p:nvPicPr>
          <p:cNvPr id="10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60" y="1406525"/>
            <a:ext cx="2373630" cy="2529205"/>
          </a:xfrm>
          <a:prstGeom prst="rect">
            <a:avLst/>
          </a:prstGeom>
          <a:noFill/>
        </p:spPr>
      </p:pic>
      <p:sp>
        <p:nvSpPr>
          <p:cNvPr id="11" name="도형 30"/>
          <p:cNvSpPr>
            <a:spLocks/>
          </p:cNvSpPr>
          <p:nvPr/>
        </p:nvSpPr>
        <p:spPr>
          <a:xfrm>
            <a:off x="2801620" y="2464435"/>
            <a:ext cx="399415" cy="31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1"/>
          <p:cNvSpPr>
            <a:spLocks/>
          </p:cNvSpPr>
          <p:nvPr/>
        </p:nvSpPr>
        <p:spPr>
          <a:xfrm>
            <a:off x="6246495" y="241490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4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409700"/>
            <a:ext cx="2482850" cy="255206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" y="4112895"/>
            <a:ext cx="3763645" cy="258254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010" y="4115435"/>
            <a:ext cx="4368800" cy="2588260"/>
          </a:xfrm>
          <a:prstGeom prst="rect">
            <a:avLst/>
          </a:prstGeom>
          <a:noFill/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4700905" y="519366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날짜,흑점 종류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2689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0" y="1392555"/>
            <a:ext cx="6990080" cy="1036955"/>
          </a:xfrm>
          <a:prstGeom prst="rect">
            <a:avLst/>
          </a:prstGeom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05" y="2854960"/>
            <a:ext cx="5431790" cy="3919855"/>
          </a:xfrm>
          <a:prstGeom prst="rect">
            <a:avLst/>
          </a:prstGeom>
          <a:noFill/>
        </p:spPr>
      </p:pic>
      <p:sp>
        <p:nvSpPr>
          <p:cNvPr id="13" name="도형 38"/>
          <p:cNvSpPr>
            <a:spLocks/>
          </p:cNvSpPr>
          <p:nvPr/>
        </p:nvSpPr>
        <p:spPr>
          <a:xfrm>
            <a:off x="3433445" y="2516505"/>
            <a:ext cx="2787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90" y="1304925"/>
            <a:ext cx="3226435" cy="1818005"/>
          </a:xfrm>
          <a:prstGeom prst="rect">
            <a:avLst/>
          </a:prstGeom>
          <a:noFill/>
        </p:spPr>
      </p:pic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65" y="3658235"/>
            <a:ext cx="3980180" cy="3131820"/>
          </a:xfrm>
          <a:prstGeom prst="rect">
            <a:avLst/>
          </a:prstGeom>
          <a:noFill/>
        </p:spPr>
      </p:pic>
      <p:sp>
        <p:nvSpPr>
          <p:cNvPr id="16" name="도형 8"/>
          <p:cNvSpPr>
            <a:spLocks/>
          </p:cNvSpPr>
          <p:nvPr/>
        </p:nvSpPr>
        <p:spPr>
          <a:xfrm>
            <a:off x="9196070" y="3194050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흑점 분류 기준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449830"/>
            <a:ext cx="10734675" cy="46355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</a:t>
            </a:r>
            <a:r>
              <a:rPr lang="ko-KR" sz="3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                                                                           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630545" y="2499360"/>
            <a:ext cx="278130" cy="27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1807845"/>
            <a:ext cx="3573780" cy="3816350"/>
          </a:xfrm>
          <a:prstGeom prst="rect">
            <a:avLst/>
          </a:prstGeom>
          <a:noFill/>
        </p:spPr>
      </p:pic>
      <p:pic>
        <p:nvPicPr>
          <p:cNvPr id="16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225" y="1825625"/>
            <a:ext cx="3321050" cy="3797300"/>
          </a:xfrm>
          <a:prstGeom prst="rect">
            <a:avLst/>
          </a:prstGeom>
          <a:noFill/>
        </p:spPr>
      </p:pic>
      <p:pic>
        <p:nvPicPr>
          <p:cNvPr id="17" name="그림 4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1824990"/>
            <a:ext cx="3721735" cy="37992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활용(1)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459230" y="24587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5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570" y="1513840"/>
            <a:ext cx="7310120" cy="4618990"/>
          </a:xfrm>
          <a:prstGeom prst="rect">
            <a:avLst/>
          </a:prstGeom>
          <a:noFill/>
        </p:spPr>
      </p:pic>
      <p:pic>
        <p:nvPicPr>
          <p:cNvPr id="16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" y="1781810"/>
            <a:ext cx="3503930" cy="3944620"/>
          </a:xfrm>
          <a:prstGeom prst="rect">
            <a:avLst/>
          </a:prstGeom>
          <a:noFill/>
        </p:spPr>
      </p:pic>
      <p:sp>
        <p:nvSpPr>
          <p:cNvPr id="17" name="도형 45"/>
          <p:cNvSpPr>
            <a:spLocks/>
          </p:cNvSpPr>
          <p:nvPr/>
        </p:nvSpPr>
        <p:spPr>
          <a:xfrm>
            <a:off x="4134485" y="3390265"/>
            <a:ext cx="51943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자기장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활용(2)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5" y="3995420"/>
            <a:ext cx="3368040" cy="2743200"/>
          </a:xfrm>
          <a:prstGeom prst="rect">
            <a:avLst/>
          </a:prstGeom>
          <a:noFill/>
        </p:spPr>
      </p:pic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4930" y="1634490"/>
            <a:ext cx="6772910" cy="5069205"/>
          </a:xfrm>
          <a:prstGeom prst="rect">
            <a:avLst/>
          </a:prstGeom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" y="1514475"/>
            <a:ext cx="4141470" cy="230124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20280000">
            <a:off x="4817110" y="4704715"/>
            <a:ext cx="5283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75" y="1374140"/>
            <a:ext cx="5144135" cy="13436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형변환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9530" cy="49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120900"/>
            <a:ext cx="10735310" cy="39566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1310" cy="392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55" y="2717800"/>
            <a:ext cx="3783330" cy="422275"/>
          </a:xfrm>
          <a:prstGeom prst="rect">
            <a:avLst/>
          </a:prstGeom>
          <a:noFill/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5" y="3244215"/>
            <a:ext cx="4653915" cy="548640"/>
          </a:xfrm>
          <a:prstGeom prst="rect">
            <a:avLst/>
          </a:prstGeom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096385"/>
            <a:ext cx="8054340" cy="2748915"/>
          </a:xfrm>
          <a:prstGeom prst="rect">
            <a:avLst/>
          </a:prstGeom>
          <a:noFill/>
        </p:spPr>
      </p:pic>
      <p:sp>
        <p:nvSpPr>
          <p:cNvPr id="11" name="도형 6"/>
          <p:cNvSpPr>
            <a:spLocks/>
          </p:cNvSpPr>
          <p:nvPr/>
        </p:nvSpPr>
        <p:spPr>
          <a:xfrm rot="5400000">
            <a:off x="5562600" y="3917315"/>
            <a:ext cx="345440" cy="415290"/>
          </a:xfrm>
          <a:prstGeom prst="rightArrow">
            <a:avLst>
              <a:gd name="adj1" fmla="val 50000"/>
              <a:gd name="adj2" fmla="val 4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" y="1504315"/>
            <a:ext cx="7976870" cy="400558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활용(3)</a:t>
            </a: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80" y="2183765"/>
            <a:ext cx="4514850" cy="2184400"/>
          </a:xfrm>
          <a:prstGeom prst="rect">
            <a:avLst/>
          </a:prstGeom>
          <a:noFill/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797560" y="544449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데이터가 1년치이므로 나비모양 위도별 그래프는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확인할 수 없었다.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텍스트 상자 2"/>
          <p:cNvSpPr txBox="1">
            <a:spLocks/>
          </p:cNvSpPr>
          <p:nvPr/>
        </p:nvSpPr>
        <p:spPr>
          <a:xfrm>
            <a:off x="34290" y="371030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남반구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>
            <a:off x="45720" y="244157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북반구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도형 5"/>
          <p:cNvSpPr>
            <a:spLocks/>
          </p:cNvSpPr>
          <p:nvPr/>
        </p:nvSpPr>
        <p:spPr>
          <a:xfrm rot="1080000">
            <a:off x="7771765" y="4384675"/>
            <a:ext cx="32829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208010" y="4584065"/>
            <a:ext cx="2966720" cy="1012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1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남반구에서 흑점이 많이 관측됨</a:t>
            </a:r>
            <a:endParaRPr lang="ko-KR" altLang="en-US" sz="3000">
              <a:solidFill>
                <a:schemeClr val="accent3">
                  <a:lumMod val="20000"/>
                  <a:lumOff val="8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흑점갯수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61085" y="232029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55" y="1574165"/>
            <a:ext cx="10850245" cy="1463040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40" y="3476625"/>
            <a:ext cx="3157855" cy="3197860"/>
          </a:xfrm>
          <a:prstGeom prst="rect">
            <a:avLst/>
          </a:prstGeom>
          <a:noFill/>
        </p:spPr>
      </p:pic>
      <p:sp>
        <p:nvSpPr>
          <p:cNvPr id="10" name="도형 8"/>
          <p:cNvSpPr>
            <a:spLocks/>
          </p:cNvSpPr>
          <p:nvPr/>
        </p:nvSpPr>
        <p:spPr>
          <a:xfrm>
            <a:off x="6097270" y="3147695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갯수 시각화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활용(4)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5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45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90905" y="5128895"/>
            <a:ext cx="10441940" cy="1736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80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1년치 흑점 갯수를 시각화한 결과 흑점의 주기성을 확인할 수 없었다</a:t>
            </a:r>
            <a:r>
              <a:rPr lang="ko-KR" sz="28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28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504950"/>
            <a:ext cx="5545455" cy="3867150"/>
          </a:xfrm>
          <a:prstGeom prst="rect">
            <a:avLst/>
          </a:prstGeom>
          <a:noFill/>
        </p:spPr>
      </p:pic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70" y="1504315"/>
            <a:ext cx="5415915" cy="3884295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01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데이터(1818.1.1~2021.7.31) 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불러오기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693545"/>
            <a:ext cx="6206490" cy="4548505"/>
          </a:xfrm>
          <a:prstGeom prst="rect">
            <a:avLst/>
          </a:prstGeom>
          <a:noFill/>
        </p:spPr>
      </p:pic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1695450"/>
            <a:ext cx="3555365" cy="4558665"/>
          </a:xfrm>
          <a:prstGeom prst="rect">
            <a:avLst/>
          </a:prstGeom>
          <a:noFill/>
        </p:spPr>
      </p:pic>
      <p:sp>
        <p:nvSpPr>
          <p:cNvPr id="6" name="도형 22"/>
          <p:cNvSpPr>
            <a:spLocks/>
          </p:cNvSpPr>
          <p:nvPr/>
        </p:nvSpPr>
        <p:spPr>
          <a:xfrm>
            <a:off x="7371080" y="381571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4520" y="345440"/>
            <a:ext cx="2466340" cy="1017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 INDEX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396865" y="614045"/>
            <a:ext cx="6998970" cy="6220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-서론과 이론적 배경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1.</a:t>
            </a:r>
            <a:r>
              <a:rPr lang="ko-KR" altLang="en-US" sz="1800" b="1"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주제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목적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환경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방법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3.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출처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4.이론적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배경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빅데이터 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5.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2020년도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6.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1818-2021년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7.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1749-2021년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월별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8.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1700-2020년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년도별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결론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9.딥러닝(LSTM)을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통한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갯수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예측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10.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시각화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결론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3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5751830" y="554418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처리(1)-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함수 및 인덱스 추가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" y="1772920"/>
            <a:ext cx="3714750" cy="4039870"/>
          </a:xfrm>
          <a:prstGeom prst="rect">
            <a:avLst/>
          </a:prstGeom>
          <a:noFill/>
        </p:spPr>
      </p:pic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45" y="1504315"/>
            <a:ext cx="7524750" cy="4982845"/>
          </a:xfrm>
          <a:prstGeom prst="rect">
            <a:avLst/>
          </a:prstGeom>
          <a:noFill/>
        </p:spPr>
      </p:pic>
      <p:sp>
        <p:nvSpPr>
          <p:cNvPr id="6" name="도형 23"/>
          <p:cNvSpPr>
            <a:spLocks/>
          </p:cNvSpPr>
          <p:nvPr/>
        </p:nvSpPr>
        <p:spPr>
          <a:xfrm>
            <a:off x="4161790" y="3642995"/>
            <a:ext cx="354330" cy="302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처리(2)-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1694815"/>
            <a:ext cx="5459095" cy="4256405"/>
          </a:xfrm>
          <a:prstGeom prst="rect">
            <a:avLst/>
          </a:prstGeom>
          <a:noFill/>
        </p:spPr>
      </p:pic>
      <p:pic>
        <p:nvPicPr>
          <p:cNvPr id="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155" y="1936750"/>
            <a:ext cx="5173345" cy="4109720"/>
          </a:xfrm>
          <a:prstGeom prst="rect">
            <a:avLst/>
          </a:prstGeom>
          <a:noFill/>
        </p:spPr>
      </p:pic>
      <p:sp>
        <p:nvSpPr>
          <p:cNvPr id="6" name="도형 24"/>
          <p:cNvSpPr>
            <a:spLocks/>
          </p:cNvSpPr>
          <p:nvPr/>
        </p:nvSpPr>
        <p:spPr>
          <a:xfrm>
            <a:off x="6151245" y="350456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처리(3)-행과 열 제거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" y="1496695"/>
            <a:ext cx="5469890" cy="5024120"/>
          </a:xfrm>
          <a:prstGeom prst="rect">
            <a:avLst/>
          </a:prstGeom>
          <a:noFill/>
        </p:spPr>
      </p:pic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440" y="1435735"/>
            <a:ext cx="2544445" cy="2042795"/>
          </a:xfrm>
          <a:prstGeom prst="rect">
            <a:avLst/>
          </a:prstGeom>
          <a:noFill/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55" y="3684270"/>
            <a:ext cx="4265295" cy="295021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인덱스 처리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170" y="1556385"/>
            <a:ext cx="3140075" cy="502729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활용(1)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083435"/>
            <a:ext cx="10509250" cy="4655185"/>
          </a:xfrm>
          <a:prstGeom prst="rect">
            <a:avLst/>
          </a:prstGeom>
          <a:noFill/>
        </p:spPr>
      </p:pic>
      <p:pic>
        <p:nvPicPr>
          <p:cNvPr id="7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81455"/>
            <a:ext cx="5107305" cy="8197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활용(2)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55" y="1452880"/>
            <a:ext cx="4554855" cy="728345"/>
          </a:xfrm>
          <a:prstGeom prst="rect">
            <a:avLst/>
          </a:prstGeom>
          <a:noFill/>
        </p:spPr>
      </p:pic>
      <p:pic>
        <p:nvPicPr>
          <p:cNvPr id="5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101850"/>
            <a:ext cx="10491470" cy="47409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5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" y="1254125"/>
            <a:ext cx="6254115" cy="538861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7.6번과 비슷한 방법으로 1700~2020년도 월별 흑점 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1608455"/>
            <a:ext cx="5873750" cy="505206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4" name="그림 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" y="1375410"/>
            <a:ext cx="5760720" cy="513016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8.6번과 비슷한 방법으로 1749~2021년도 년도별 흑점</a:t>
            </a: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데이터 시각화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30" y="1643380"/>
            <a:ext cx="6409690" cy="47663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2110" y="1730375"/>
            <a:ext cx="8631555" cy="411734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20680" cy="856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9.딥러닝(LSTM)을 통한 1960년대 이후</a:t>
            </a:r>
            <a:b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</a:b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 예측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10"/>
          <p:cNvSpPr txBox="1">
            <a:spLocks/>
          </p:cNvSpPr>
          <p:nvPr/>
        </p:nvSpPr>
        <p:spPr>
          <a:xfrm>
            <a:off x="780415" y="5621655"/>
            <a:ext cx="10520680" cy="14363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갯수를 정확히 예측할 수는 없었지만 흑점의 주기성을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관측 할 수 있었다.</a:t>
            </a:r>
            <a:endParaRPr lang="ko-KR" altLang="en-US" sz="30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5" y="1245235"/>
            <a:ext cx="2615565" cy="96964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rgbClr val="FCCC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10.시각화 분석 및 결론</a:t>
            </a: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39"/>
          <p:cNvSpPr txBox="1">
            <a:spLocks/>
          </p:cNvSpPr>
          <p:nvPr/>
        </p:nvSpPr>
        <p:spPr>
          <a:xfrm>
            <a:off x="918845" y="1950085"/>
            <a:ext cx="1051877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데이터가 많으면 많을수록 </a:t>
            </a:r>
            <a:r>
              <a:rPr lang="ko-KR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scatterplot에서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보이지 않는 주기성을 </a:t>
            </a:r>
            <a:r>
              <a:rPr lang="ko-KR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년도,월,일로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갈수록 더 뚜렷하게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생기는 걸 알 수 있었다.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Title 40"/>
          <p:cNvSpPr txBox="1">
            <a:spLocks/>
          </p:cNvSpPr>
          <p:nvPr/>
        </p:nvSpPr>
        <p:spPr>
          <a:xfrm>
            <a:off x="918845" y="355028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Title 41"/>
          <p:cNvSpPr txBox="1">
            <a:spLocks/>
          </p:cNvSpPr>
          <p:nvPr/>
        </p:nvSpPr>
        <p:spPr>
          <a:xfrm>
            <a:off x="903605" y="3394075"/>
            <a:ext cx="1053401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극대기와 극대기의 간격과 극소기와 극소기의 간격이 거의 등간격임을 확인할 수 있었다.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7" name="Title 41"/>
          <p:cNvSpPr txBox="1">
            <a:spLocks/>
          </p:cNvSpPr>
          <p:nvPr/>
        </p:nvSpPr>
        <p:spPr>
          <a:xfrm>
            <a:off x="903605" y="4728845"/>
            <a:ext cx="10534015" cy="1372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LSTM 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순환신경망 알고리즘을 통해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앞으로의 흑점을 예측할 수 있었다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85115" y="44323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 1 .주제 및 목적</a:t>
            </a:r>
            <a:r>
              <a:rPr lang="ko-KR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</a:t>
            </a:r>
            <a:endParaRPr lang="ko-KR" altLang="en-US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20045" cy="43561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 lnSpcReduction="10000"/>
          </a:bodyPr>
          <a:lstStyle/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자료 데이터를 시각화를 통해 흑점 </a:t>
            </a:r>
            <a:r>
              <a:rPr lang="ko-KR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11년 주기가 반복됨을 확인한다.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년도별,월별,일별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데이터를  분석하여 데이터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흑점갯수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주기성을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/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확인한다.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일별 데이터를  분석하여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자기장,흑점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종류별 빈도수 및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위도별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latinLnBrk="0">
              <a:buClr>
                <a:srgbClr val="404040"/>
              </a:buClr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분포를 확인한다.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딥러닝(LSTM)을 통해 흑점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갯수를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예측해보고 현재 그래프와 비교한다.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-개발 환경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OS 환경:windows 10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Launguage:python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IDE:Anaconda jupyter notebook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방법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 패키지를 이용하여 데이터 시각화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Tensorflow 패키지를 이용하여  데이터 예측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2 .개발 환경 및 프로젝트 방법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814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기간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2021.08.23~2021.08.27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-2020년 흑점 일별 데이터 출처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&lt;공공데이터포털&gt;https://www.data.go.kr/data/15050504/fileData.do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-1700~2021년 흑점 데이터 출처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&lt;silso&gt;https://wwwbis.sidc.be/silso/datafiles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3.프로젝트 기간 및 출처</a:t>
            </a:r>
            <a:endParaRPr lang="ko-KR" altLang="en-US" sz="44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5" y="1821815"/>
            <a:ext cx="7440295" cy="202819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흑점이란?</a:t>
            </a: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0480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>
              <a:solidFill>
                <a:srgbClr val="FC6600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6930" y="16459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표면에서 강한 자기 활동(자기장 폭발)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으로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인해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대류 활동이 방해를 받아 주변보다 온도가 낮고  검게 보이는 영역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887855" y="2590165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45" y="3961130"/>
            <a:ext cx="4535170" cy="2495550"/>
          </a:xfrm>
          <a:prstGeom prst="rect">
            <a:avLst/>
          </a:prstGeom>
          <a:noFill/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 온도:약 6000k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반암부</a:t>
            </a: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온도:약 3000~4500k</a:t>
            </a:r>
            <a:r>
              <a:rPr lang="ko-KR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rgbClr val="FCCC0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암부</a:t>
            </a:r>
            <a:endParaRPr lang="ko-KR" altLang="en-US" sz="23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sz="4400">
              <a:solidFill>
                <a:srgbClr val="FC47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23290" y="1449705"/>
            <a:ext cx="10734675" cy="44279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70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3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특징 </a:t>
            </a:r>
            <a:endParaRPr lang="en-US" altLang="ko-KR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-흑점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갯수는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11년 주기로 극대 극소를 갖는다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활발한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극소기:태양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잠잠한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-태양 흑점 주위 자기장 폭발로 고에너지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입자 및 태양 대기의 가스층이 지구에 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도달해서 </a:t>
            </a:r>
            <a:r>
              <a:rPr lang="ko-KR" altLang="en-US" sz="32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델린저</a:t>
            </a: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현상을 일으킨다.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55675" y="5338445"/>
            <a:ext cx="6127115" cy="1527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35" y="3061970"/>
            <a:ext cx="4845050" cy="3382010"/>
          </a:xfrm>
          <a:prstGeom prst="rect">
            <a:avLst/>
          </a:prstGeom>
          <a:noFill/>
        </p:spPr>
      </p:pic>
      <p:sp>
        <p:nvSpPr>
          <p:cNvPr id="10" name="도형 10"/>
          <p:cNvSpPr>
            <a:spLocks/>
          </p:cNvSpPr>
          <p:nvPr/>
        </p:nvSpPr>
        <p:spPr>
          <a:xfrm>
            <a:off x="8034655" y="6028055"/>
            <a:ext cx="382270" cy="313055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8977630" y="3943985"/>
            <a:ext cx="415925" cy="32893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9660890" y="3978275"/>
            <a:ext cx="459740" cy="29464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8726805" y="6015990"/>
            <a:ext cx="390525" cy="32512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6" name="도형 19"/>
          <p:cNvSpPr>
            <a:spLocks/>
          </p:cNvSpPr>
          <p:nvPr/>
        </p:nvSpPr>
        <p:spPr>
          <a:xfrm>
            <a:off x="8268335" y="5751195"/>
            <a:ext cx="598170" cy="234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0"/>
          <p:cNvSpPr txBox="1">
            <a:spLocks/>
          </p:cNvSpPr>
          <p:nvPr/>
        </p:nvSpPr>
        <p:spPr>
          <a:xfrm>
            <a:off x="8302625" y="5476240"/>
            <a:ext cx="520065" cy="3194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2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latin typeface="배달의민족 도현" charset="0"/>
                <a:ea typeface="배달의민족 도현" charset="0"/>
              </a:rPr>
              <a:t>약11년</a:t>
            </a: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5640" y="193675"/>
            <a:ext cx="10517505" cy="1537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4 .이론적 배경-</a:t>
            </a:r>
            <a:r>
              <a:rPr lang="ko-KR" sz="4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델린저 현상</a:t>
            </a:r>
            <a:endParaRPr lang="ko-KR" altLang="en-US" sz="4400"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V="1">
            <a:off x="812165" y="2889250"/>
            <a:ext cx="8745855" cy="1287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ㅇㅇㅇ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6440" y="4004310"/>
            <a:ext cx="6160135" cy="2285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데이터는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폭발 경보(우주 기상 데이터)에 있어서 근간이 되는 데이터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5" y="2918460"/>
            <a:ext cx="5105400" cy="3615690"/>
          </a:xfrm>
          <a:prstGeom prst="rect">
            <a:avLst/>
          </a:prstGeom>
          <a:noFill/>
        </p:spPr>
      </p:pic>
      <p:sp>
        <p:nvSpPr>
          <p:cNvPr id="9" name="Title 22"/>
          <p:cNvSpPr txBox="1">
            <a:spLocks/>
          </p:cNvSpPr>
          <p:nvPr/>
        </p:nvSpPr>
        <p:spPr>
          <a:xfrm>
            <a:off x="666115" y="1651000"/>
            <a:ext cx="10535285" cy="30549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태양의 표면인 흑점 주위에서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엄청난 폭발로 인해 생긴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막대한 에너지로 인해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통신이 두절되는 현상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 불러오기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75768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0" y="2222500"/>
            <a:ext cx="4342765" cy="3365500"/>
          </a:xfrm>
          <a:prstGeom prst="rect">
            <a:avLst/>
          </a:prstGeom>
          <a:noFill/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10" y="2222500"/>
            <a:ext cx="6436995" cy="3313430"/>
          </a:xfrm>
          <a:prstGeom prst="rect">
            <a:avLst/>
          </a:prstGeom>
          <a:noFill/>
        </p:spPr>
      </p:pic>
      <p:sp>
        <p:nvSpPr>
          <p:cNvPr id="10" name="도형 21"/>
          <p:cNvSpPr>
            <a:spLocks/>
          </p:cNvSpPr>
          <p:nvPr/>
        </p:nvSpPr>
        <p:spPr>
          <a:xfrm>
            <a:off x="4949190" y="337502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Pages>29</Pages>
  <Words>787</Words>
  <Characters>0</Characters>
  <Application>Microsoft Office PowerPoint</Application>
  <DocSecurity>0</DocSecurity>
  <PresentationFormat>와이드스크린</PresentationFormat>
  <Lines>0</Lines>
  <Paragraphs>186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배달의민족 도현</vt:lpstr>
      <vt:lpstr>배달의민족 을지로체 TTF</vt:lpstr>
      <vt:lpstr>배달의민족 한나체 Pro</vt:lpstr>
      <vt:lpstr>Arial</vt:lpstr>
      <vt:lpstr>Calibri</vt:lpstr>
      <vt:lpstr>Calibri Light</vt:lpstr>
      <vt:lpstr>Office Theme</vt:lpstr>
      <vt:lpstr>theme pattern hexagon</vt:lpstr>
      <vt:lpstr>파이썬을 이용한 흑점 데이터 시각화 및 개수 예측</vt:lpstr>
      <vt:lpstr> INDEX</vt:lpstr>
      <vt:lpstr>  1 .주제 및 목적 </vt:lpstr>
      <vt:lpstr>2 .개발 환경 및 프로젝트 방법</vt:lpstr>
      <vt:lpstr>3.프로젝트 기간 및 출처</vt:lpstr>
      <vt:lpstr>4 .이론적 배경</vt:lpstr>
      <vt:lpstr>4 .이론적 배경</vt:lpstr>
      <vt:lpstr>4 .이론적 배경-델린저 현상</vt:lpstr>
      <vt:lpstr>5 .2020년도 흑점 일별 데이터 분석-데이터 불러오기</vt:lpstr>
      <vt:lpstr>5 .2020년도 흑점 일별 데이터 분석-결측치,인덱스</vt:lpstr>
      <vt:lpstr>5 .2020년도 흑점 일별 데이터 분석-날짜,흑점 종류</vt:lpstr>
      <vt:lpstr>5 .2020년도 흑점 일별 데이터 분석-흑점 분류 기준</vt:lpstr>
      <vt:lpstr>5 .2020년도 흑점 종류 데이터 시각화-seaborn  활용(1)</vt:lpstr>
      <vt:lpstr>5 .2020년도 자기장 종류 데이터 시각화-seaborn 활용(2)</vt:lpstr>
      <vt:lpstr>5 .2020년도 위도별 흑점 데이터 형변환</vt:lpstr>
      <vt:lpstr>5 .2020년도 위도별 흑점 데이터 시각화-seaborn 활용(3)</vt:lpstr>
      <vt:lpstr>5 .2020년도 흑점 일별 데이터 분석-일별 흑점갯수</vt:lpstr>
      <vt:lpstr>5 .2020년도 흑점 일별 갯수 시각화-seaborn  활용(4)</vt:lpstr>
      <vt:lpstr>6.흑점 일별 데이터(1818.1.1~2021.7.31) 불러오기</vt:lpstr>
      <vt:lpstr>6.흑점 일별 데이터 날짜 처리(1)-함수 및 인덱스 추가</vt:lpstr>
      <vt:lpstr>6.흑점 일별 데이터 날짜 처리(2)-형변환</vt:lpstr>
      <vt:lpstr>6.흑점 일별 데이터 날짜 처리(3)-행과 열 제거</vt:lpstr>
      <vt:lpstr>6.흑점 일별 데이터 인덱스 처리</vt:lpstr>
      <vt:lpstr>6.흑점 일별 데이터 시각화-seaborn 활용(1)</vt:lpstr>
      <vt:lpstr>6.흑점 일별 데이터 시각화-seaborn 활용(2)</vt:lpstr>
      <vt:lpstr>7.6번과 비슷한 방법으로 1700~2020년도 월별 흑점 데이터 시각화</vt:lpstr>
      <vt:lpstr>8.6번과 비슷한 방법으로 1749~2021년도 년도별 흑점 데이터 시각화</vt:lpstr>
      <vt:lpstr>9.딥러닝(LSTM)을 통한 1960년대 이후 흑점 갯수 예측</vt:lpstr>
      <vt:lpstr>10.시각화 분석 및 결론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autumn brown</dc:title>
  <dc:creator>gunhan</dc:creator>
  <cp:lastModifiedBy>이 건한</cp:lastModifiedBy>
  <cp:revision>5</cp:revision>
  <dcterms:modified xsi:type="dcterms:W3CDTF">2021-09-14T01:07:56Z</dcterms:modified>
  <cp:version>9.102.73.43337</cp:version>
</cp:coreProperties>
</file>